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3" r:id="rId5"/>
    <p:sldId id="261" r:id="rId6"/>
    <p:sldId id="262" r:id="rId7"/>
    <p:sldId id="264" r:id="rId8"/>
    <p:sldId id="258" r:id="rId9"/>
    <p:sldId id="265" r:id="rId10"/>
    <p:sldId id="266" r:id="rId11"/>
    <p:sldId id="267" r:id="rId12"/>
    <p:sldId id="259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34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5EB0-E97B-4786-B680-FD37DE370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3BC96-53DA-4E9E-A090-D703520A1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D3EF4-B1CC-4B7C-8624-5E9210D2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3F273-C0FC-4584-9088-B345A1D9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49391-9BC1-471B-B678-9BB3DF8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8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1D85F-BE0A-4CEC-82DC-CEE47662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1011B-DCDD-4052-83B3-2B5AACD68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94EC1-B787-4DD8-B056-B36216BE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6ED0F-E018-491E-BFA5-8F2B1DAD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B2CA9-D120-476B-AE79-3A8228C3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03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8796FC-F309-4E01-B3DD-B524B5D3E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3E676-4E8D-4097-AC33-430FB696F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B5943-F9F9-4F40-BC5F-E95A378C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C3AB6-EE2D-416B-9A34-61BD66C1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0FFBD-6946-4C29-A740-6A08A460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2A34-F2F0-4795-A755-20FD7B58F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54B79-A2DD-4C8C-940A-B63BC7F68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E00E6-741D-47D5-9004-FFD400343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B0845-A9CA-458A-91F3-40F4517C8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48B31-BA26-49F3-8D00-8BA98F91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4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C9F1-BEF6-436C-8C6A-FCA83D08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89267-295A-4B79-A8EA-4E3B53458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246E8-9ED1-4FF6-A6F7-2CC0F25B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3E53C-686E-4155-BF55-0347A489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769C1-7ED8-4983-AEA9-26039CEE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7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AAE02-785F-4522-BD99-FD654EF4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C73A8-AB56-40CB-B789-762B6FC11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62FA8-4419-4809-8C03-CF4BAA689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F20D4-C374-4F0D-9237-8492383B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9A712-821A-4410-B5B5-074A8379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ADBB1-304F-4582-B11F-81E39A10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871D-C768-429F-9DEA-F90AD1FF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6CEA9-4C77-437D-8E03-988714710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B52DE-1CDA-4765-AEA7-EB43D883A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3CEE9-8B02-442A-A088-10FB11B1D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48303-A172-41AD-B290-7603F03C8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A15EF-E753-4DE8-8109-DE94E2B0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D0755-0AC1-48F0-A162-7663C679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4F939-6966-400A-A3E5-F77C4F1C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5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C4618-D540-4E66-B260-C5EA366C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4249D-3095-433B-A7AE-F6AE56FA2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55DE2-7237-4431-94C6-05A0B5F7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EBE50-B5DC-452D-AB80-28EA15DA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1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80F00-35A3-445E-83D9-01CB4B4B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381CEE-F4F0-4CCE-981C-561D2663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F4B86-C608-4597-99FC-FCE320C5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23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2AEF-2958-4E23-854D-D7048F5A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03BD-FA6E-4306-8567-BB95E5ACC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D56FB-9633-40BB-A2FF-ADB2A7FC1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D7FA4-FA45-4031-B3D2-B40C354D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96A0B-F03B-491C-8CF7-09F41819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13794-FA55-4899-9E33-B5D80D21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3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A387-2947-4B7F-9992-AF49EF93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884E0-0E64-4ACB-A971-A882B32C9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FF8E0-C0EE-435E-8B11-D040E358B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C2B8A-0902-424B-882F-A59469E1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EAB6A-E50C-4499-8029-A212A9BF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37D12-213F-4F81-8086-E8D7EBD5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4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03B0F5-8A71-4126-8D68-83CA5C807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2D583-BB76-4944-8419-1337F18CD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9688-E2A8-4883-A236-3449913FC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92CC4-AF10-42F2-B720-BD15CEA12B10}" type="datetimeFigureOut">
              <a:rPr lang="en-US" smtClean="0"/>
              <a:t>26-Feb-19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C015F-B4A1-4DE4-B650-5B65253F2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F4027-58D9-4F4F-88DD-81708A1B8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0C333-34AF-43BB-9614-F4159781B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6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6572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4599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homes.cs.washington.edu/~pedrod/papers/kdd04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199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901E-DCBF-461B-AC37-115266320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Adversarial Robustness in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B498C-C99A-4E93-8338-75D0552A2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40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D9007-C07F-464E-B60A-14798517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2" y="1376388"/>
            <a:ext cx="11421731" cy="2695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0F9BC-99E8-4D8D-A0CE-59AAA0B25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42" y="4399376"/>
            <a:ext cx="11419423" cy="1482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EFE4A-C48A-4BA7-BBF9-FA334D2739EA}"/>
              </a:ext>
            </a:extLst>
          </p:cNvPr>
          <p:cNvSpPr txBox="1"/>
          <p:nvPr/>
        </p:nvSpPr>
        <p:spPr>
          <a:xfrm>
            <a:off x="387442" y="587547"/>
            <a:ext cx="1023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Quasi-Newton methods and </a:t>
            </a:r>
            <a:r>
              <a:rPr lang="en-US" sz="2400" dirty="0" err="1"/>
              <a:t>Broyden</a:t>
            </a:r>
            <a:r>
              <a:rPr lang="en-US" sz="2400" dirty="0"/>
              <a:t>-Fletcher-Goldfarb-</a:t>
            </a:r>
            <a:r>
              <a:rPr lang="en-US" sz="2400" dirty="0" err="1"/>
              <a:t>Shanno</a:t>
            </a:r>
            <a:r>
              <a:rPr lang="en-US" sz="2400" dirty="0"/>
              <a:t> (BFGS) algorithm</a:t>
            </a:r>
          </a:p>
        </p:txBody>
      </p:sp>
    </p:spTree>
    <p:extLst>
      <p:ext uri="{BB962C8B-B14F-4D97-AF65-F5344CB8AC3E}">
        <p14:creationId xmlns:p14="http://schemas.microsoft.com/office/powerpoint/2010/main" val="161564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2428D-84D9-40FA-8F96-5B3494ED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33" y="617837"/>
            <a:ext cx="10537934" cy="562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0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79B1CA-3BEE-4A11-8D7C-900B009B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3" y="131117"/>
            <a:ext cx="8223422" cy="6111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BF95E-B921-4BAB-8F83-0EEEE8C174C1}"/>
              </a:ext>
            </a:extLst>
          </p:cNvPr>
          <p:cNvSpPr txBox="1"/>
          <p:nvPr/>
        </p:nvSpPr>
        <p:spPr>
          <a:xfrm>
            <a:off x="3966520" y="6357551"/>
            <a:ext cx="358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https://arxiv.org/pdf/1412.6572.pdf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6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8C2A9-CC63-4C61-8E16-3BE021630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39" y="148281"/>
            <a:ext cx="9174722" cy="446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AF5E9-9B92-4A81-A492-CF91A8499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81" y="4758274"/>
            <a:ext cx="9120438" cy="19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4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50C77-644C-4EBD-B7E2-4080B79C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8" y="320205"/>
            <a:ext cx="11567984" cy="13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960F3C-A54E-456B-BD72-9CBE0F22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38" y="186297"/>
            <a:ext cx="9729524" cy="5979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9DEDF-E8A0-40E0-A5B6-7AAD1A69FA10}"/>
              </a:ext>
            </a:extLst>
          </p:cNvPr>
          <p:cNvSpPr txBox="1"/>
          <p:nvPr/>
        </p:nvSpPr>
        <p:spPr>
          <a:xfrm flipH="1">
            <a:off x="4191409" y="6302371"/>
            <a:ext cx="367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https://arxiv.org/pdf/1511.04599.pdf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8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1D5626-E9C7-4AFE-AE42-0C220BD9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307" y="132779"/>
            <a:ext cx="4627386" cy="65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7FC0DF-DEEC-462F-AB4B-AB4A9A32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85" y="1122553"/>
            <a:ext cx="8288630" cy="46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16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54897-7929-46D7-88DE-C825C2AD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87" y="339281"/>
            <a:ext cx="6907426" cy="6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1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32425-AFE6-4540-9CD6-9026917E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970" y="137331"/>
            <a:ext cx="5376059" cy="65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7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A8659B-5775-4520-B01E-8C24FD3DB8D1}"/>
              </a:ext>
            </a:extLst>
          </p:cNvPr>
          <p:cNvSpPr txBox="1"/>
          <p:nvPr/>
        </p:nvSpPr>
        <p:spPr>
          <a:xfrm>
            <a:off x="2835750" y="6304495"/>
            <a:ext cx="652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https://homes.cs.washington.edu/~pedrod/papers/kdd04.pdf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48A9D-BBCD-4723-92D4-544AF06AE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80" y="184173"/>
            <a:ext cx="8697840" cy="61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60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4B5012-2F3D-48DE-98EC-AC674A00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63" y="491856"/>
            <a:ext cx="6382641" cy="58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921D4-DF23-4D34-8CF3-736BE2A7F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948" y="236863"/>
            <a:ext cx="4300150" cy="638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DC66B-BFA1-4193-BB9E-74BC9989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10" y="406324"/>
            <a:ext cx="6272005" cy="1904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5416F-605D-412E-AF32-BAF045E5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44" y="2504350"/>
            <a:ext cx="5092996" cy="41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3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3701A-6ED0-4256-B036-8BBB4E20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09" y="140973"/>
            <a:ext cx="6139182" cy="65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7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E7BCE-5502-4F2E-899D-B6DEB919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2" y="1170239"/>
            <a:ext cx="11677755" cy="45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3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F6951-B178-4D3C-B192-9F501044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7" y="1872049"/>
            <a:ext cx="11397286" cy="311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65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877C58-04D5-41D3-9F1B-BEBCD7AED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35" y="130048"/>
            <a:ext cx="9300529" cy="65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BD2F2-56CC-4C5F-B0BD-224DA4A3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122" y="3429000"/>
            <a:ext cx="7267756" cy="965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1105A-79EB-4EBD-8DE4-E67677D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22" y="1911021"/>
            <a:ext cx="7008986" cy="1147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EFE36-A8AF-47AE-A129-2B61D905448F}"/>
              </a:ext>
            </a:extLst>
          </p:cNvPr>
          <p:cNvSpPr txBox="1"/>
          <p:nvPr/>
        </p:nvSpPr>
        <p:spPr>
          <a:xfrm>
            <a:off x="1699055" y="955542"/>
            <a:ext cx="8952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Classification game between classifier and adversary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F41BD-6948-4DD5-B094-69A702FB6496}"/>
              </a:ext>
            </a:extLst>
          </p:cNvPr>
          <p:cNvSpPr txBox="1"/>
          <p:nvPr/>
        </p:nvSpPr>
        <p:spPr>
          <a:xfrm>
            <a:off x="2205680" y="4946979"/>
            <a:ext cx="7655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Nash equilibrium? Efficiently computable? </a:t>
            </a:r>
          </a:p>
          <a:p>
            <a:r>
              <a:rPr lang="en-US" sz="2800" dirty="0"/>
              <a:t>What information do we require to compute it?</a:t>
            </a:r>
          </a:p>
        </p:txBody>
      </p:sp>
    </p:spTree>
    <p:extLst>
      <p:ext uri="{BB962C8B-B14F-4D97-AF65-F5344CB8AC3E}">
        <p14:creationId xmlns:p14="http://schemas.microsoft.com/office/powerpoint/2010/main" val="408527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FB16D-2D8A-4CB5-84D2-EEBB5493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320" y="345989"/>
            <a:ext cx="6295360" cy="2444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D1E34-61D7-4FF3-8DB2-F032C0DC0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19" y="3056420"/>
            <a:ext cx="6295359" cy="34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5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490FFA-49DC-4D8D-A418-EA6CDB1C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52" y="619340"/>
            <a:ext cx="5531279" cy="829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55F12-0909-45BD-9771-E52F6DFD52DA}"/>
              </a:ext>
            </a:extLst>
          </p:cNvPr>
          <p:cNvSpPr txBox="1"/>
          <p:nvPr/>
        </p:nvSpPr>
        <p:spPr>
          <a:xfrm>
            <a:off x="1124466" y="772332"/>
            <a:ext cx="192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Naïve Bayes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D29BF-64F3-4026-8E40-57ACA18F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336" y="1608826"/>
            <a:ext cx="5829340" cy="999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05B83-C9C4-4F41-835C-D83B32C3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66" y="2768994"/>
            <a:ext cx="6873374" cy="2262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56A444-1C21-4268-876E-0D38AAE9D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466" y="5192045"/>
            <a:ext cx="4115694" cy="7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1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83D9D-4563-4914-9B1A-370E1000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6627"/>
            <a:ext cx="5021601" cy="2811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8B7DA-FC69-48C8-9552-22EBDAF30218}"/>
              </a:ext>
            </a:extLst>
          </p:cNvPr>
          <p:cNvSpPr txBox="1"/>
          <p:nvPr/>
        </p:nvSpPr>
        <p:spPr>
          <a:xfrm>
            <a:off x="611660" y="710965"/>
            <a:ext cx="50971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Min cost change required to turn a positive example into negative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7D334-A24C-48EF-B840-A1301C91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54" y="3429000"/>
            <a:ext cx="8180343" cy="10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7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B5CDC4-267F-48FC-8BAF-DB982643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084" y="2082113"/>
            <a:ext cx="6635831" cy="3786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D5E56-F3A0-4CFB-9AB0-2316F9149C9C}"/>
              </a:ext>
            </a:extLst>
          </p:cNvPr>
          <p:cNvSpPr txBox="1"/>
          <p:nvPr/>
        </p:nvSpPr>
        <p:spPr>
          <a:xfrm>
            <a:off x="2778084" y="989851"/>
            <a:ext cx="4364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Summary of Dalvi et al.</a:t>
            </a:r>
          </a:p>
        </p:txBody>
      </p:sp>
    </p:spTree>
    <p:extLst>
      <p:ext uri="{BB962C8B-B14F-4D97-AF65-F5344CB8AC3E}">
        <p14:creationId xmlns:p14="http://schemas.microsoft.com/office/powerpoint/2010/main" val="138083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99A7A-BE97-4E0C-A42B-A4D5FCC2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99" y="-157883"/>
            <a:ext cx="6233002" cy="6391866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D3684840-BB25-4603-90A6-39FFFE19EC6F}"/>
              </a:ext>
            </a:extLst>
          </p:cNvPr>
          <p:cNvSpPr txBox="1"/>
          <p:nvPr/>
        </p:nvSpPr>
        <p:spPr>
          <a:xfrm>
            <a:off x="4119405" y="6289588"/>
            <a:ext cx="362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https://arxiv.org/pdf/1312.6199.pdf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8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502661-16F9-4B20-80E4-0598B670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5" y="639462"/>
            <a:ext cx="11450430" cy="55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103</Words>
  <Application>Microsoft Office PowerPoint</Application>
  <PresentationFormat>Widescreen</PresentationFormat>
  <Paragraphs>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Adversarial Robustness in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Robustness in Deep Learning</dc:title>
  <dc:creator>Amit Deshpande</dc:creator>
  <cp:lastModifiedBy>Amit Deshpande</cp:lastModifiedBy>
  <cp:revision>23</cp:revision>
  <dcterms:created xsi:type="dcterms:W3CDTF">2019-02-26T04:43:36Z</dcterms:created>
  <dcterms:modified xsi:type="dcterms:W3CDTF">2019-02-26T07:22:48Z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amitdesh@microsoft.com</vt:lpwstr>
  </property>
  <property fmtid="{D5CDD505-2E9C-101B-9397-08002B2CF9AE}" pid="5" name="MSIP_Label_f42aa342-8706-4288-bd11-ebb85995028c_SetDate">
    <vt:lpwstr>2019-02-26T05:01:16.0874908Z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e9133dcd-c810-45cc-b57e-e5bd7ccf64f7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